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28"/>
  </p:notesMasterIdLst>
  <p:handoutMasterIdLst>
    <p:handoutMasterId r:id="rId29"/>
  </p:handoutMasterIdLst>
  <p:sldIdLst>
    <p:sldId id="332" r:id="rId5"/>
    <p:sldId id="334" r:id="rId6"/>
    <p:sldId id="333" r:id="rId7"/>
    <p:sldId id="346" r:id="rId8"/>
    <p:sldId id="347" r:id="rId9"/>
    <p:sldId id="348" r:id="rId10"/>
    <p:sldId id="349" r:id="rId11"/>
    <p:sldId id="351" r:id="rId12"/>
    <p:sldId id="337" r:id="rId13"/>
    <p:sldId id="352" r:id="rId14"/>
    <p:sldId id="350" r:id="rId15"/>
    <p:sldId id="360" r:id="rId16"/>
    <p:sldId id="359" r:id="rId17"/>
    <p:sldId id="358" r:id="rId18"/>
    <p:sldId id="357" r:id="rId19"/>
    <p:sldId id="354" r:id="rId20"/>
    <p:sldId id="356" r:id="rId21"/>
    <p:sldId id="355" r:id="rId22"/>
    <p:sldId id="364" r:id="rId23"/>
    <p:sldId id="363" r:id="rId24"/>
    <p:sldId id="362" r:id="rId25"/>
    <p:sldId id="365" r:id="rId26"/>
    <p:sldId id="3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Landry" initials="AL" lastIdx="2" clrIdx="0">
    <p:extLst>
      <p:ext uri="{19B8F6BF-5375-455C-9EA6-DF929625EA0E}">
        <p15:presenceInfo xmlns:p15="http://schemas.microsoft.com/office/powerpoint/2012/main" userId="S::Alexandra.Landry@ibm.com::fa3866bb-c635-48ff-a008-a6c993fcb1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388" autoAdjust="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3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0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19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7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0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2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0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559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31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88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9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47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54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90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41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4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2" r:id="rId15"/>
    <p:sldLayoutId id="2147483730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08591"/>
            <a:ext cx="4478867" cy="522550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Wildfire risk and</a:t>
            </a:r>
            <a:br>
              <a:rPr lang="en-US" sz="2800" dirty="0"/>
            </a:br>
            <a:r>
              <a:rPr lang="en-US" sz="2800" dirty="0"/>
              <a:t>weather metrics prediction for Canada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Alexandra Landry</a:t>
            </a:r>
            <a:br>
              <a:rPr lang="en-US" sz="2000" dirty="0"/>
            </a:br>
            <a:r>
              <a:rPr lang="en-US" sz="1600" dirty="0"/>
              <a:t>Capstone project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May 2024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8" name="Picture Placeholder 13" descr="A close-up of a pine cone">
            <a:extLst>
              <a:ext uri="{FF2B5EF4-FFF2-40B4-BE49-F238E27FC236}">
                <a16:creationId xmlns:a16="http://schemas.microsoft.com/office/drawing/2014/main" id="{975CC0D6-B1DF-FCDA-F41E-56F7EFA2D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885" b="2885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14D48A-93D9-44EC-91FC-A0A63A1D6467}"/>
              </a:ext>
            </a:extLst>
          </p:cNvPr>
          <p:cNvSpPr txBox="1"/>
          <p:nvPr/>
        </p:nvSpPr>
        <p:spPr>
          <a:xfrm>
            <a:off x="706437" y="160868"/>
            <a:ext cx="46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Concordia University continuing education</a:t>
            </a:r>
          </a:p>
        </p:txBody>
      </p: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70DAD-9ED2-4FCB-88F4-AD77CD0EC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map of the forest fire in canada&#10;&#10;Description automatically generated">
            <a:extLst>
              <a:ext uri="{FF2B5EF4-FFF2-40B4-BE49-F238E27FC236}">
                <a16:creationId xmlns:a16="http://schemas.microsoft.com/office/drawing/2014/main" id="{2ADF9712-1169-40AD-A36A-3951E81A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0" y="1094273"/>
            <a:ext cx="6860539" cy="4754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1A1D9-6191-44B6-B345-468CC19FDA1F}"/>
              </a:ext>
            </a:extLst>
          </p:cNvPr>
          <p:cNvSpPr txBox="1"/>
          <p:nvPr/>
        </p:nvSpPr>
        <p:spPr>
          <a:xfrm>
            <a:off x="852324" y="6164345"/>
            <a:ext cx="6095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i="1" dirty="0">
                <a:latin typeface="+mj-lt"/>
              </a:rPr>
              <a:t>Canadian Geographic</a:t>
            </a:r>
            <a:r>
              <a:rPr lang="en-CA" sz="1200" dirty="0">
                <a:latin typeface="+mj-lt"/>
              </a:rPr>
              <a:t> cartographer Chris Brackley</a:t>
            </a:r>
          </a:p>
          <a:p>
            <a:r>
              <a:rPr lang="en-CA" sz="1200" dirty="0">
                <a:latin typeface="+mj-lt"/>
              </a:rPr>
              <a:t>https://canadiangeographic.ca/articles/mapping-100-years-of-forest-fires-in-canada/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4D462-DDED-4AFE-B65E-15C31999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19" y="357242"/>
            <a:ext cx="3146644" cy="3146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5D73D-22B8-44F5-919A-AFA7462B0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119" y="3674843"/>
            <a:ext cx="3146645" cy="311990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F4D18F-358E-48CD-858B-DFFDAE2D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1" y="169983"/>
            <a:ext cx="5381599" cy="647700"/>
          </a:xfrm>
        </p:spPr>
        <p:txBody>
          <a:bodyPr/>
          <a:lstStyle/>
          <a:p>
            <a:r>
              <a:rPr lang="fr-CA" dirty="0"/>
              <a:t>Wildfires location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CAD00-3020-4D3F-B12E-9766412A1158}"/>
              </a:ext>
            </a:extLst>
          </p:cNvPr>
          <p:cNvSpPr txBox="1"/>
          <p:nvPr/>
        </p:nvSpPr>
        <p:spPr>
          <a:xfrm>
            <a:off x="7970055" y="6443754"/>
            <a:ext cx="215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Northwest Territories</a:t>
            </a:r>
            <a:endParaRPr lang="en-CA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E31E8-A816-49EE-B5BA-2F38DB71D75D}"/>
              </a:ext>
            </a:extLst>
          </p:cNvPr>
          <p:cNvSpPr txBox="1"/>
          <p:nvPr/>
        </p:nvSpPr>
        <p:spPr>
          <a:xfrm>
            <a:off x="9959137" y="448351"/>
            <a:ext cx="103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Québec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8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86D2-625C-4F27-ADB8-0597598D08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569" y="1083508"/>
            <a:ext cx="8608357" cy="477732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There is to much missing data to be specific when training the model</a:t>
            </a:r>
          </a:p>
          <a:p>
            <a:r>
              <a:rPr lang="en-US" sz="1800" b="1" dirty="0">
                <a:latin typeface="+mj-lt"/>
              </a:rPr>
              <a:t>Revised project objective: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Predict weather metrics for weather station with missing values for Canada provinces and territories</a:t>
            </a:r>
          </a:p>
          <a:p>
            <a:r>
              <a:rPr lang="en-US" sz="1800" dirty="0">
                <a:latin typeface="+mj-lt"/>
              </a:rPr>
              <a:t>Features: 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Station localization and elevation,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Year, Month, Day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Season</a:t>
            </a:r>
          </a:p>
          <a:p>
            <a:r>
              <a:rPr lang="en-US" sz="1800" dirty="0">
                <a:latin typeface="+mj-lt"/>
              </a:rPr>
              <a:t>Prediction metrics: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Minimum, Average and Maximum temperature per day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j-lt"/>
              </a:rPr>
              <a:t>total precipitation per day</a:t>
            </a:r>
          </a:p>
          <a:p>
            <a:r>
              <a:rPr lang="en-US" sz="1800" dirty="0">
                <a:latin typeface="+mj-lt"/>
              </a:rPr>
              <a:t>Models: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Linear regression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1239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evolution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059E9-2937-4D8E-A403-48B50C63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330" y="2895681"/>
            <a:ext cx="2833859" cy="223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0B488-0BD9-4C0F-AE93-A6D3E3A02312}"/>
              </a:ext>
            </a:extLst>
          </p:cNvPr>
          <p:cNvSpPr txBox="1"/>
          <p:nvPr/>
        </p:nvSpPr>
        <p:spPr>
          <a:xfrm>
            <a:off x="8637723" y="5081494"/>
            <a:ext cx="3046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https://www.canadawildfire.org/wildfirefacts</a:t>
            </a:r>
          </a:p>
        </p:txBody>
      </p:sp>
    </p:spTree>
    <p:extLst>
      <p:ext uri="{BB962C8B-B14F-4D97-AF65-F5344CB8AC3E}">
        <p14:creationId xmlns:p14="http://schemas.microsoft.com/office/powerpoint/2010/main" val="4870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7437C-D857-47BB-89AC-8FD6C8DF5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44"/>
          <a:stretch/>
        </p:blipFill>
        <p:spPr>
          <a:xfrm>
            <a:off x="125147" y="1145014"/>
            <a:ext cx="4981903" cy="5077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05C84-C989-48DF-89E7-629F92A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44" y="147362"/>
            <a:ext cx="8234532" cy="1196824"/>
          </a:xfrm>
        </p:spPr>
        <p:txBody>
          <a:bodyPr>
            <a:normAutofit/>
          </a:bodyPr>
          <a:lstStyle/>
          <a:p>
            <a:r>
              <a:rPr lang="en-CA"/>
              <a:t>Features Visualization with Statsmodel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7855B-4674-4A9F-9E0F-7D06AE9384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84CB2-CAE8-4AEB-AF08-5C64D033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74CEE-2839-4501-9FD8-D99CE80A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44" y="706633"/>
            <a:ext cx="6683902" cy="2725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05DB9-D6F9-4CD5-AAD5-DD676C3A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44" y="3548793"/>
            <a:ext cx="6683903" cy="27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7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B01D-E475-4129-8CF5-9982FA769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914D94-078D-48A3-AB48-5DAEC3EFFB58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6C07A-2FA0-49F7-ACA4-9573F1E5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850088"/>
            <a:ext cx="11301248" cy="2330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90EFF-E533-4030-94FE-37276426B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01" b="22635"/>
          <a:stretch/>
        </p:blipFill>
        <p:spPr>
          <a:xfrm>
            <a:off x="141891" y="3293849"/>
            <a:ext cx="8561460" cy="3162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1D3B-4833-47C1-B9DE-8281D1F1E176}"/>
              </a:ext>
            </a:extLst>
          </p:cNvPr>
          <p:cNvSpPr txBox="1"/>
          <p:nvPr/>
        </p:nvSpPr>
        <p:spPr>
          <a:xfrm>
            <a:off x="8852338" y="3951584"/>
            <a:ext cx="298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Preparing to do the encoder for categorical data and scaling for numerical data</a:t>
            </a:r>
          </a:p>
        </p:txBody>
      </p:sp>
    </p:spTree>
    <p:extLst>
      <p:ext uri="{BB962C8B-B14F-4D97-AF65-F5344CB8AC3E}">
        <p14:creationId xmlns:p14="http://schemas.microsoft.com/office/powerpoint/2010/main" val="113173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344E9-8CCC-4A76-BBF2-C9A0FC58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7" y="853205"/>
            <a:ext cx="8630987" cy="5807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BF196-6F3E-45E8-85DA-62D0C57CD48A}"/>
              </a:ext>
            </a:extLst>
          </p:cNvPr>
          <p:cNvSpPr txBox="1"/>
          <p:nvPr/>
        </p:nvSpPr>
        <p:spPr>
          <a:xfrm>
            <a:off x="9001273" y="811522"/>
            <a:ext cx="282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Drop missing weather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0C4F7-E248-45C6-B018-247BE9BD59AF}"/>
              </a:ext>
            </a:extLst>
          </p:cNvPr>
          <p:cNvSpPr txBox="1"/>
          <p:nvPr/>
        </p:nvSpPr>
        <p:spPr>
          <a:xfrm>
            <a:off x="9055139" y="2422233"/>
            <a:ext cx="282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Encoding with OneHotEncoder() from scikit-learn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92F4C-657A-480B-89FE-3C7133DE201D}"/>
              </a:ext>
            </a:extLst>
          </p:cNvPr>
          <p:cNvSpPr txBox="1"/>
          <p:nvPr/>
        </p:nvSpPr>
        <p:spPr>
          <a:xfrm>
            <a:off x="9055139" y="5175944"/>
            <a:ext cx="282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Scaling with StandardScaler() from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369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86D2-625C-4F27-ADB8-0597598D08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569" y="1083508"/>
            <a:ext cx="8608357" cy="4777323"/>
          </a:xfrm>
        </p:spPr>
        <p:txBody>
          <a:bodyPr>
            <a:noAutofit/>
          </a:bodyPr>
          <a:lstStyle/>
          <a:p>
            <a:r>
              <a:rPr lang="en-CA" sz="1800" dirty="0">
                <a:latin typeface="+mj-lt"/>
              </a:rPr>
              <a:t>From Scikit-Learn: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LinearRegression()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ElasticNet()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HubertRegression()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DecisionTreeRegressor()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RandomForestRegressor()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XGBRegressor()</a:t>
            </a:r>
          </a:p>
          <a:p>
            <a:r>
              <a:rPr lang="en-CA" sz="1800" dirty="0">
                <a:latin typeface="+mj-lt"/>
              </a:rPr>
              <a:t>From Keras:</a:t>
            </a:r>
          </a:p>
          <a:p>
            <a:pPr marL="285750" indent="-285750">
              <a:buFontTx/>
              <a:buChar char="-"/>
            </a:pPr>
            <a:r>
              <a:rPr lang="en-CA" sz="1800" dirty="0">
                <a:latin typeface="+mj-lt"/>
              </a:rPr>
              <a:t>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548A-30D2-473F-9A9B-5BE7D1E78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66BF8-9CF3-4CF4-AF90-6C15364BDC55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testing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BE2B4-8A93-4CE2-9082-117905E6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76" y="144150"/>
            <a:ext cx="7101490" cy="1565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9E0564-82D5-445B-B73C-F8B269D7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64" y="1852265"/>
            <a:ext cx="7101490" cy="148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CEA55-E40F-491D-94C0-D1ED30F4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136" y="3518472"/>
            <a:ext cx="7071946" cy="1518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08C6A-4C72-41A8-A052-2989482C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136" y="5215686"/>
            <a:ext cx="7071946" cy="15612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DCF620-3C46-4494-8ECD-AAFD31E238F8}"/>
              </a:ext>
            </a:extLst>
          </p:cNvPr>
          <p:cNvSpPr/>
          <p:nvPr/>
        </p:nvSpPr>
        <p:spPr>
          <a:xfrm>
            <a:off x="1072055" y="2841734"/>
            <a:ext cx="2561897" cy="81192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60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D01B-A9E0-47FD-9D4A-AD582782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6" y="164223"/>
            <a:ext cx="6223011" cy="923597"/>
          </a:xfrm>
        </p:spPr>
        <p:txBody>
          <a:bodyPr/>
          <a:lstStyle/>
          <a:p>
            <a:r>
              <a:rPr lang="en-CA"/>
              <a:t>Visualization of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97AF6-E014-48B6-8BCE-0778355B4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0C512-84DF-4CBB-AF06-E9470358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" y="817683"/>
            <a:ext cx="9367268" cy="287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4C6A7-D319-468C-AE13-E340E9F9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" y="3882948"/>
            <a:ext cx="9367268" cy="2846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2CD86-B668-4063-B852-6FB603376173}"/>
              </a:ext>
            </a:extLst>
          </p:cNvPr>
          <p:cNvSpPr txBox="1"/>
          <p:nvPr/>
        </p:nvSpPr>
        <p:spPr>
          <a:xfrm>
            <a:off x="9744252" y="2053087"/>
            <a:ext cx="20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LinearRegression()</a:t>
            </a:r>
            <a:endParaRPr lang="en-CA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D5C28-01C1-4AEF-83B1-5FE5881DBD61}"/>
              </a:ext>
            </a:extLst>
          </p:cNvPr>
          <p:cNvSpPr txBox="1"/>
          <p:nvPr/>
        </p:nvSpPr>
        <p:spPr>
          <a:xfrm>
            <a:off x="9434929" y="4936766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RandomForestRegressor()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95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A6D1-DBF3-464C-B608-72B20AD3B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3BD071-7153-4358-BDD2-C697E99F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506713"/>
            <a:ext cx="9968895" cy="2922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236AA-EE18-4C66-BB8E-7760BBC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3525908"/>
            <a:ext cx="10101943" cy="2975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AAAA9F-A46F-4953-BB2A-9F9B3873FCEE}"/>
              </a:ext>
            </a:extLst>
          </p:cNvPr>
          <p:cNvSpPr txBox="1"/>
          <p:nvPr/>
        </p:nvSpPr>
        <p:spPr>
          <a:xfrm>
            <a:off x="9081433" y="2498192"/>
            <a:ext cx="204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Mostly normal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365DE-CB25-4F60-ADDF-CAC912ED2C58}"/>
              </a:ext>
            </a:extLst>
          </p:cNvPr>
          <p:cNvSpPr txBox="1"/>
          <p:nvPr/>
        </p:nvSpPr>
        <p:spPr>
          <a:xfrm>
            <a:off x="9081433" y="5517163"/>
            <a:ext cx="20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Poisson distribution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27A7D-76B3-47B2-9F5B-447396E6AC62}"/>
              </a:ext>
            </a:extLst>
          </p:cNvPr>
          <p:cNvSpPr txBox="1"/>
          <p:nvPr/>
        </p:nvSpPr>
        <p:spPr>
          <a:xfrm>
            <a:off x="2303096" y="86639"/>
            <a:ext cx="480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Mean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A9326-792B-455B-9993-C64B3C2440A8}"/>
              </a:ext>
            </a:extLst>
          </p:cNvPr>
          <p:cNvSpPr txBox="1"/>
          <p:nvPr/>
        </p:nvSpPr>
        <p:spPr>
          <a:xfrm>
            <a:off x="2393150" y="6443641"/>
            <a:ext cx="480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Total precipitation</a:t>
            </a:r>
          </a:p>
        </p:txBody>
      </p:sp>
    </p:spTree>
    <p:extLst>
      <p:ext uri="{BB962C8B-B14F-4D97-AF65-F5344CB8AC3E}">
        <p14:creationId xmlns:p14="http://schemas.microsoft.com/office/powerpoint/2010/main" val="219281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A9AF-0001-49D0-B57D-26847E320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5BB6D-A90E-44DB-B9B8-BAD09133C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1F48A5-666E-40BE-8EF7-B4D099A7E881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fine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1DF58-344B-4F04-9BB3-FEDE42A7C6AC}"/>
              </a:ext>
            </a:extLst>
          </p:cNvPr>
          <p:cNvSpPr txBox="1"/>
          <p:nvPr/>
        </p:nvSpPr>
        <p:spPr>
          <a:xfrm>
            <a:off x="1217887" y="791222"/>
            <a:ext cx="476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With GridSearch from scikit-learn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D21821-901C-4BCD-A9DC-D183DA4F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36" y="1534853"/>
            <a:ext cx="9545382" cy="26578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2FA393-35A5-49E9-A800-4912BFD3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7" y="4446876"/>
            <a:ext cx="793543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3926B-E277-449B-9E86-50FE50714F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74CE-1E97-44DC-9C4C-3F8DE3903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7ADC8F-4D8D-4769-818B-6CD952079C61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MODELs fine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F25B-D2BA-421F-8EDD-CD3C6A31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54" y="1280629"/>
            <a:ext cx="842127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74" y="-16933"/>
            <a:ext cx="5935869" cy="73181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pic>
        <p:nvPicPr>
          <p:cNvPr id="5" name="Picture Placeholder 16" descr="Logs Stacked ">
            <a:extLst>
              <a:ext uri="{FF2B5EF4-FFF2-40B4-BE49-F238E27FC236}">
                <a16:creationId xmlns:a16="http://schemas.microsoft.com/office/drawing/2014/main" id="{91CDF817-5DD8-B6A6-422E-3161F6D60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" r="25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5E46B-6BEB-43A9-8F65-042426E14073}"/>
              </a:ext>
            </a:extLst>
          </p:cNvPr>
          <p:cNvSpPr txBox="1"/>
          <p:nvPr/>
        </p:nvSpPr>
        <p:spPr>
          <a:xfrm>
            <a:off x="5165876" y="1254276"/>
            <a:ext cx="6416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Project objective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Data gathering</a:t>
            </a:r>
          </a:p>
          <a:p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Project evolution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Feature selection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Predictor selection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+mj-lt"/>
              </a:rPr>
              <a:t>Model selection</a:t>
            </a:r>
          </a:p>
          <a:p>
            <a:pPr marL="742950" lvl="1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Models testing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Models training, tuning and validation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Streamlit deployment</a:t>
            </a:r>
          </a:p>
          <a:p>
            <a:pPr marL="285750" indent="-285750">
              <a:buFontTx/>
              <a:buChar char="-"/>
            </a:pPr>
            <a:endParaRPr lang="en-CA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64" y="1709069"/>
            <a:ext cx="5420585" cy="2749009"/>
          </a:xfrm>
        </p:spPr>
        <p:txBody>
          <a:bodyPr/>
          <a:lstStyle/>
          <a:p>
            <a:r>
              <a:rPr lang="en-US" dirty="0"/>
              <a:t>Streamlit Application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Code and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0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9DB71-8FFC-42CC-8E88-A87489A001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3337" y="978371"/>
            <a:ext cx="7155522" cy="4901258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>
                <a:latin typeface="+mj-lt"/>
              </a:rPr>
              <a:t>Precipitation model:</a:t>
            </a:r>
          </a:p>
          <a:p>
            <a:pPr marL="342900" indent="-342900">
              <a:buFontTx/>
              <a:buChar char="-"/>
            </a:pPr>
            <a:r>
              <a:rPr lang="en-CA" sz="2400" dirty="0">
                <a:latin typeface="+mj-lt"/>
              </a:rPr>
              <a:t>Try different models for Poisson distribution</a:t>
            </a:r>
          </a:p>
          <a:p>
            <a:pPr marL="342900" indent="-342900">
              <a:buFontTx/>
              <a:buChar char="-"/>
            </a:pPr>
            <a:r>
              <a:rPr lang="en-CA" sz="2400" dirty="0">
                <a:latin typeface="+mj-lt"/>
              </a:rPr>
              <a:t>Find more features for weather</a:t>
            </a:r>
          </a:p>
          <a:p>
            <a:pPr marL="1085850" lvl="1" indent="-342900">
              <a:buFontTx/>
              <a:buChar char="-"/>
            </a:pPr>
            <a:r>
              <a:rPr lang="en-CA" sz="2000" dirty="0">
                <a:latin typeface="+mj-lt"/>
              </a:rPr>
              <a:t>Humidity</a:t>
            </a:r>
          </a:p>
          <a:p>
            <a:pPr marL="1085850" lvl="1" indent="-342900">
              <a:buFontTx/>
              <a:buChar char="-"/>
            </a:pPr>
            <a:r>
              <a:rPr lang="en-CA" sz="2000" dirty="0">
                <a:latin typeface="+mj-lt"/>
              </a:rPr>
              <a:t>Atmospheric pressure</a:t>
            </a:r>
          </a:p>
          <a:p>
            <a:pPr marL="1085850" lvl="1" indent="-342900">
              <a:buFontTx/>
              <a:buChar char="-"/>
            </a:pPr>
            <a:r>
              <a:rPr lang="en-CA" sz="2000" dirty="0">
                <a:latin typeface="+mj-lt"/>
              </a:rPr>
              <a:t>Climate location (Coast vs prairies)</a:t>
            </a:r>
          </a:p>
          <a:p>
            <a:endParaRPr lang="en-CA" sz="2400" dirty="0">
              <a:latin typeface="+mj-lt"/>
            </a:endParaRPr>
          </a:p>
          <a:p>
            <a:r>
              <a:rPr lang="en-CA" sz="2400" dirty="0">
                <a:latin typeface="+mj-lt"/>
              </a:rPr>
              <a:t>Models deployment:</a:t>
            </a:r>
          </a:p>
          <a:p>
            <a:pPr marL="342900" indent="-342900">
              <a:buFontTx/>
              <a:buChar char="-"/>
            </a:pPr>
            <a:r>
              <a:rPr lang="en-CA" sz="2400" dirty="0">
                <a:latin typeface="+mj-lt"/>
              </a:rPr>
              <a:t>Research more on the root cause</a:t>
            </a:r>
          </a:p>
          <a:p>
            <a:pPr marL="342900" indent="-342900">
              <a:buFontTx/>
              <a:buChar char="-"/>
            </a:pPr>
            <a:r>
              <a:rPr lang="en-CA" sz="2400" dirty="0">
                <a:latin typeface="+mj-lt"/>
              </a:rPr>
              <a:t>Try to simplify models to reduce memory</a:t>
            </a:r>
          </a:p>
          <a:p>
            <a:pPr marL="342900" indent="-342900">
              <a:buFontTx/>
              <a:buChar char="-"/>
            </a:pPr>
            <a:r>
              <a:rPr lang="en-CA" sz="2400" dirty="0">
                <a:latin typeface="+mj-lt"/>
              </a:rPr>
              <a:t>Try to deploy with an other app</a:t>
            </a:r>
          </a:p>
          <a:p>
            <a:endParaRPr lang="en-CA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DFF0-923D-44BB-8AAF-29E77A9F8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37112B-7E5B-4899-8306-5A33F61F34DC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407749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7E3808-3C84-48AC-90BC-87FACEF2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67" y="-5863"/>
            <a:ext cx="6971081" cy="6891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6C74A4-4340-4E36-845A-E3DE09183971}"/>
              </a:ext>
            </a:extLst>
          </p:cNvPr>
          <p:cNvSpPr/>
          <p:nvPr/>
        </p:nvSpPr>
        <p:spPr>
          <a:xfrm>
            <a:off x="5215217" y="21313"/>
            <a:ext cx="6971081" cy="68910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B191-F084-4862-96B9-67AF915459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3792" y="1087683"/>
            <a:ext cx="8864100" cy="4703975"/>
          </a:xfrm>
        </p:spPr>
        <p:txBody>
          <a:bodyPr/>
          <a:lstStyle/>
          <a:p>
            <a:r>
              <a:rPr lang="en-CA" dirty="0">
                <a:latin typeface="+mj-lt"/>
              </a:rPr>
              <a:t>Model input and output initial planning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Understanding of data distribution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Exploration on model possibilities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Computer science knowledge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91AA-B98E-4BD1-A2D1-A8931B0B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D49BCB-1C5F-4B51-9C03-29771750B948}"/>
              </a:ext>
            </a:extLst>
          </p:cNvPr>
          <p:cNvSpPr txBox="1">
            <a:spLocks/>
          </p:cNvSpPr>
          <p:nvPr/>
        </p:nvSpPr>
        <p:spPr>
          <a:xfrm>
            <a:off x="683792" y="197690"/>
            <a:ext cx="11000208" cy="74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854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39F92-B979-41AB-0918-CE4FADCA0D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600" y="3662835"/>
            <a:ext cx="5639259" cy="2468396"/>
          </a:xfrm>
        </p:spPr>
        <p:txBody>
          <a:bodyPr/>
          <a:lstStyle/>
          <a:p>
            <a:r>
              <a:rPr lang="en-US" sz="2400" dirty="0"/>
              <a:t>Alexandra Landry</a:t>
            </a:r>
          </a:p>
          <a:p>
            <a:r>
              <a:rPr lang="en-US" dirty="0"/>
              <a:t>Github:		alexlalandry</a:t>
            </a:r>
          </a:p>
          <a:p>
            <a:r>
              <a:rPr lang="en-US" dirty="0"/>
              <a:t>Discord:	alexandralandry</a:t>
            </a:r>
          </a:p>
          <a:p>
            <a:r>
              <a:rPr lang="en-US" dirty="0"/>
              <a:t>Email: 		alexandra.landry.b@gmail.com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1A54-8F67-4843-9999-65F0251AD0DB}"/>
              </a:ext>
            </a:extLst>
          </p:cNvPr>
          <p:cNvSpPr txBox="1"/>
          <p:nvPr/>
        </p:nvSpPr>
        <p:spPr>
          <a:xfrm>
            <a:off x="789259" y="1099673"/>
            <a:ext cx="9454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Project Repo: https://github.com/Alexlalandry/Canada_weatherstation_prediction.git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E7B5C-B342-4BFD-85C8-63FBA8D1CA8D}"/>
              </a:ext>
            </a:extLst>
          </p:cNvPr>
          <p:cNvSpPr txBox="1"/>
          <p:nvPr/>
        </p:nvSpPr>
        <p:spPr>
          <a:xfrm>
            <a:off x="7217564" y="2608118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Special thanks to Anupriya and Alaa for assisting this project!</a:t>
            </a:r>
          </a:p>
        </p:txBody>
      </p: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50D480-DB05-4053-84F2-2B83F265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02" y="2293008"/>
            <a:ext cx="2833859" cy="22374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67" y="264582"/>
            <a:ext cx="3503757" cy="91863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0021" y="932510"/>
            <a:ext cx="5580709" cy="4980517"/>
          </a:xfrm>
        </p:spPr>
        <p:txBody>
          <a:bodyPr>
            <a:normAutofit/>
          </a:bodyPr>
          <a:lstStyle/>
          <a:p>
            <a:r>
              <a:rPr lang="en-CA" dirty="0">
                <a:latin typeface="+mj-lt"/>
              </a:rPr>
              <a:t>The first idea behind this project was to predict wildfire risk base on region and on past season weather</a:t>
            </a:r>
          </a:p>
          <a:p>
            <a:r>
              <a:rPr lang="en-CA" b="1" dirty="0">
                <a:latin typeface="+mj-lt"/>
              </a:rPr>
              <a:t>Wildfire understanding: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7112C-7A25-49A9-B352-006DE20153C1}"/>
              </a:ext>
            </a:extLst>
          </p:cNvPr>
          <p:cNvSpPr txBox="1"/>
          <p:nvPr/>
        </p:nvSpPr>
        <p:spPr>
          <a:xfrm>
            <a:off x="7494499" y="6339012"/>
            <a:ext cx="2569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https://ciffc.net/statistics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5A9A9-4704-4DFF-9ACF-572E6DDF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9" y="3252673"/>
            <a:ext cx="4581482" cy="3086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3A67B-F15B-4ED0-AB08-45B749A0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128" y="166334"/>
            <a:ext cx="4615853" cy="3086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7BBF5A-D5E1-43D0-917F-E1BF6976A44F}"/>
              </a:ext>
            </a:extLst>
          </p:cNvPr>
          <p:cNvSpPr txBox="1"/>
          <p:nvPr/>
        </p:nvSpPr>
        <p:spPr>
          <a:xfrm>
            <a:off x="10639135" y="264582"/>
            <a:ext cx="1506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Area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EACAB-E790-462E-8CAB-7776C8E005F3}"/>
              </a:ext>
            </a:extLst>
          </p:cNvPr>
          <p:cNvSpPr txBox="1"/>
          <p:nvPr/>
        </p:nvSpPr>
        <p:spPr>
          <a:xfrm>
            <a:off x="10639135" y="3350921"/>
            <a:ext cx="256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+mj-lt"/>
              </a:rPr>
              <a:t>Number of fire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F2F92-4EA9-40B7-8644-59837D76C061}"/>
              </a:ext>
            </a:extLst>
          </p:cNvPr>
          <p:cNvSpPr txBox="1"/>
          <p:nvPr/>
        </p:nvSpPr>
        <p:spPr>
          <a:xfrm>
            <a:off x="2027236" y="5712625"/>
            <a:ext cx="3046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https://www.canadawildfire.org/wildfirefacts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2A447-4132-448A-BE3A-66441BC9AD37}"/>
              </a:ext>
            </a:extLst>
          </p:cNvPr>
          <p:cNvSpPr txBox="1"/>
          <p:nvPr/>
        </p:nvSpPr>
        <p:spPr>
          <a:xfrm>
            <a:off x="869506" y="4549320"/>
            <a:ext cx="3046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Wildfire in Canada, 2 main causes: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Lightning 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Human </a:t>
            </a:r>
          </a:p>
          <a:p>
            <a:r>
              <a:rPr lang="en-CA" sz="1600" dirty="0">
                <a:latin typeface="+mj-lt"/>
              </a:rPr>
              <a:t>(responsible for more than half)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531FE-3662-44CD-BEBB-60D7E52E80B1}"/>
              </a:ext>
            </a:extLst>
          </p:cNvPr>
          <p:cNvSpPr txBox="1"/>
          <p:nvPr/>
        </p:nvSpPr>
        <p:spPr>
          <a:xfrm>
            <a:off x="4343206" y="4564992"/>
            <a:ext cx="2254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Types of wildfires: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Crown fires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Surface fires</a:t>
            </a:r>
          </a:p>
          <a:p>
            <a:pPr marL="285750" indent="-285750">
              <a:buFontTx/>
              <a:buChar char="-"/>
            </a:pPr>
            <a:r>
              <a:rPr lang="en-CA" sz="1600" dirty="0">
                <a:latin typeface="+mj-lt"/>
              </a:rPr>
              <a:t>Ground fires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CFF21-CC7E-42CC-A126-F6388956876D}"/>
              </a:ext>
            </a:extLst>
          </p:cNvPr>
          <p:cNvSpPr txBox="1"/>
          <p:nvPr/>
        </p:nvSpPr>
        <p:spPr>
          <a:xfrm>
            <a:off x="7059022" y="3027755"/>
            <a:ext cx="19143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1989 record for fires number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237D0-8807-40A8-B3A5-0A9117A7F75F}"/>
              </a:ext>
            </a:extLst>
          </p:cNvPr>
          <p:cNvSpPr txBox="1"/>
          <p:nvPr/>
        </p:nvSpPr>
        <p:spPr>
          <a:xfrm>
            <a:off x="7059022" y="1007136"/>
            <a:ext cx="19143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2023 record for area burned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34" y="169659"/>
            <a:ext cx="3503757" cy="601376"/>
          </a:xfrm>
        </p:spPr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063DF-B8BB-4E3F-BA57-00F1C1B5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55" y="771034"/>
            <a:ext cx="4920511" cy="5316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9DE7D-0530-4E01-BF0E-81707306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66" y="4905590"/>
            <a:ext cx="4140867" cy="1660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534457-D464-4620-A5FA-E82917C95AE6}"/>
              </a:ext>
            </a:extLst>
          </p:cNvPr>
          <p:cNvSpPr txBox="1"/>
          <p:nvPr/>
        </p:nvSpPr>
        <p:spPr>
          <a:xfrm>
            <a:off x="6815806" y="307410"/>
            <a:ext cx="4920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+mj-lt"/>
              </a:rPr>
              <a:t>https://climate.weather.gc.ca/historical_data/search_historic_data_e.html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D4CBF4-E8CF-463B-B382-6B9FD7612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34" y="1466627"/>
            <a:ext cx="5468410" cy="32555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FFEF5A-341F-471E-A3B1-4A900E88C751}"/>
              </a:ext>
            </a:extLst>
          </p:cNvPr>
          <p:cNvCxnSpPr/>
          <p:nvPr/>
        </p:nvCxnSpPr>
        <p:spPr>
          <a:xfrm>
            <a:off x="4114800" y="3382107"/>
            <a:ext cx="2921000" cy="33476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BDA0C-F662-4A45-BFBE-A664ACC8926C}"/>
              </a:ext>
            </a:extLst>
          </p:cNvPr>
          <p:cNvCxnSpPr>
            <a:cxnSpLocks/>
          </p:cNvCxnSpPr>
          <p:nvPr/>
        </p:nvCxnSpPr>
        <p:spPr>
          <a:xfrm flipH="1">
            <a:off x="5643014" y="4999093"/>
            <a:ext cx="2849054" cy="10630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2BEE63-CEB5-48E1-82D1-C04AD8BDD9DD}"/>
              </a:ext>
            </a:extLst>
          </p:cNvPr>
          <p:cNvSpPr/>
          <p:nvPr/>
        </p:nvSpPr>
        <p:spPr>
          <a:xfrm>
            <a:off x="10320867" y="2692400"/>
            <a:ext cx="1092200" cy="27093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64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6869-F841-43F3-AF81-DCCC1A2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74" y="155825"/>
            <a:ext cx="3503757" cy="5316415"/>
          </a:xfrm>
        </p:spPr>
        <p:txBody>
          <a:bodyPr/>
          <a:lstStyle/>
          <a:p>
            <a:r>
              <a:rPr lang="en-US" dirty="0"/>
              <a:t>Weather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3462-0A49-46BB-AE5F-4AF4BDBE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1AE8A-535C-4DA8-8BEF-8C01AD1C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7" y="1273114"/>
            <a:ext cx="5907828" cy="35863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6ABB4-50DC-420C-8553-4FB17C1D96F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649693" y="3846137"/>
            <a:ext cx="553886" cy="11644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469F0-B78C-493D-B8DC-74985A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97" y="1972733"/>
            <a:ext cx="7048451" cy="261399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20E018-6642-4493-A5CD-2574961B6AA1}"/>
              </a:ext>
            </a:extLst>
          </p:cNvPr>
          <p:cNvCxnSpPr>
            <a:cxnSpLocks/>
          </p:cNvCxnSpPr>
          <p:nvPr/>
        </p:nvCxnSpPr>
        <p:spPr>
          <a:xfrm>
            <a:off x="1480008" y="2592371"/>
            <a:ext cx="3402914" cy="61649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AF612F-D482-4A34-821A-D9EE4AE8CC1C}"/>
              </a:ext>
            </a:extLst>
          </p:cNvPr>
          <p:cNvSpPr txBox="1"/>
          <p:nvPr/>
        </p:nvSpPr>
        <p:spPr>
          <a:xfrm>
            <a:off x="410306" y="5010575"/>
            <a:ext cx="3586546" cy="92333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Containing list of all weather station in the historical data from Government of Canada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E5123-6B0B-46C5-A66D-5F01D1FEF1E7}"/>
              </a:ext>
            </a:extLst>
          </p:cNvPr>
          <p:cNvSpPr/>
          <p:nvPr/>
        </p:nvSpPr>
        <p:spPr>
          <a:xfrm>
            <a:off x="4883597" y="2945232"/>
            <a:ext cx="7047776" cy="54839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37F8E2-1D58-4ECA-A192-46FD5F42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319" y="5011706"/>
            <a:ext cx="7426054" cy="102860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667A8F-35DD-4ACB-998A-0032337A70E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23200" y="3493622"/>
            <a:ext cx="584285" cy="151695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F6F3E-43B5-440E-94E8-4EAC8728F574}"/>
              </a:ext>
            </a:extLst>
          </p:cNvPr>
          <p:cNvCxnSpPr>
            <a:cxnSpLocks/>
          </p:cNvCxnSpPr>
          <p:nvPr/>
        </p:nvCxnSpPr>
        <p:spPr>
          <a:xfrm>
            <a:off x="11255189" y="4717825"/>
            <a:ext cx="13334" cy="87032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5E93DA-F4B9-4077-BD54-F3D1F5F0639B}"/>
              </a:ext>
            </a:extLst>
          </p:cNvPr>
          <p:cNvCxnSpPr>
            <a:cxnSpLocks/>
          </p:cNvCxnSpPr>
          <p:nvPr/>
        </p:nvCxnSpPr>
        <p:spPr>
          <a:xfrm flipV="1">
            <a:off x="5458594" y="5903544"/>
            <a:ext cx="0" cy="6624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51EC86-1FAB-4BFD-9FEA-C59FD782C0F5}"/>
              </a:ext>
            </a:extLst>
          </p:cNvPr>
          <p:cNvCxnSpPr>
            <a:cxnSpLocks/>
          </p:cNvCxnSpPr>
          <p:nvPr/>
        </p:nvCxnSpPr>
        <p:spPr>
          <a:xfrm flipV="1">
            <a:off x="10348583" y="5746000"/>
            <a:ext cx="0" cy="6624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BCA23-C542-49FD-B4C4-8B0EC5087A88}"/>
              </a:ext>
            </a:extLst>
          </p:cNvPr>
          <p:cNvSpPr/>
          <p:nvPr/>
        </p:nvSpPr>
        <p:spPr>
          <a:xfrm>
            <a:off x="9381067" y="5526010"/>
            <a:ext cx="1211272" cy="23132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45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6869-F841-43F3-AF81-DCCC1A2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06" y="63501"/>
            <a:ext cx="5787999" cy="596900"/>
          </a:xfrm>
        </p:spPr>
        <p:txBody>
          <a:bodyPr/>
          <a:lstStyle/>
          <a:p>
            <a:r>
              <a:rPr lang="fr-CA" dirty="0"/>
              <a:t>Weather data extraction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3462-0A49-46BB-AE5F-4AF4BDBE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50E744-C785-46CF-9479-C49146DA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9" y="3155000"/>
            <a:ext cx="9680967" cy="3599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5A3B9-EAE2-4F22-A4C6-C50317654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49"/>
          <a:stretch/>
        </p:blipFill>
        <p:spPr>
          <a:xfrm>
            <a:off x="8603595" y="0"/>
            <a:ext cx="3588405" cy="4868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9299F4-E223-433F-9977-C8621056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27" y="913789"/>
            <a:ext cx="592537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F5F8-25B1-4378-B69A-D12ABE81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88" y="121771"/>
            <a:ext cx="3503757" cy="5316415"/>
          </a:xfrm>
        </p:spPr>
        <p:txBody>
          <a:bodyPr/>
          <a:lstStyle/>
          <a:p>
            <a:r>
              <a:rPr lang="fr-CA" dirty="0"/>
              <a:t>Merge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47B61-7EA0-40F8-A903-328823461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702C0-88D7-4F3D-9B9A-40058A74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0" y="831187"/>
            <a:ext cx="8573696" cy="573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BC260-2C7F-47F9-B1CE-1C2A9B15D533}"/>
              </a:ext>
            </a:extLst>
          </p:cNvPr>
          <p:cNvSpPr txBox="1"/>
          <p:nvPr/>
        </p:nvSpPr>
        <p:spPr>
          <a:xfrm>
            <a:off x="1728634" y="831187"/>
            <a:ext cx="183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From tqdm library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A9E67-4C9A-42C9-B9FA-652E00290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83"/>
          <a:stretch/>
        </p:blipFill>
        <p:spPr>
          <a:xfrm>
            <a:off x="101828" y="2673702"/>
            <a:ext cx="3253613" cy="3892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604ED-D494-4424-BE45-5D367D970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53" y="1445214"/>
            <a:ext cx="2915057" cy="762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7BE31E-271F-4307-A680-1FA5B556C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407" y="30839"/>
            <a:ext cx="3093593" cy="20893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6E4ACF-C431-4860-AB07-63BD3FE79476}"/>
              </a:ext>
            </a:extLst>
          </p:cNvPr>
          <p:cNvCxnSpPr>
            <a:cxnSpLocks/>
          </p:cNvCxnSpPr>
          <p:nvPr/>
        </p:nvCxnSpPr>
        <p:spPr>
          <a:xfrm flipH="1" flipV="1">
            <a:off x="3010178" y="1200519"/>
            <a:ext cx="743592" cy="2891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9078AD-A4B9-4746-9772-35B4ED99872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513935" y="1075517"/>
            <a:ext cx="2584472" cy="1754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8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ACA0-888D-402D-9500-40E43978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1" y="169983"/>
            <a:ext cx="5381599" cy="647700"/>
          </a:xfrm>
        </p:spPr>
        <p:txBody>
          <a:bodyPr/>
          <a:lstStyle/>
          <a:p>
            <a:r>
              <a:rPr lang="fr-CA" dirty="0"/>
              <a:t>Active weather stations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53CB6-A092-4C73-9ACF-3FBDB7025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E1CAF-1A94-430E-9ACC-D598DC95E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3"/>
          <a:stretch/>
        </p:blipFill>
        <p:spPr>
          <a:xfrm>
            <a:off x="533097" y="1631731"/>
            <a:ext cx="4963218" cy="4346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A9866-43EE-4620-8F5F-CC43C61412DC}"/>
              </a:ext>
            </a:extLst>
          </p:cNvPr>
          <p:cNvSpPr txBox="1"/>
          <p:nvPr/>
        </p:nvSpPr>
        <p:spPr>
          <a:xfrm>
            <a:off x="473027" y="1257122"/>
            <a:ext cx="662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True: Less than 30% missing values, False: More than 30% missing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3D046-C16E-4E05-9EFA-38A52ABD58FF}"/>
              </a:ext>
            </a:extLst>
          </p:cNvPr>
          <p:cNvSpPr txBox="1"/>
          <p:nvPr/>
        </p:nvSpPr>
        <p:spPr>
          <a:xfrm>
            <a:off x="697081" y="719616"/>
            <a:ext cx="946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+mj-lt"/>
              </a:rPr>
              <a:t>Analysis of stations with missing values per province and territories in Canada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BABEC-C81E-4AA6-A191-56FE260B057A}"/>
              </a:ext>
            </a:extLst>
          </p:cNvPr>
          <p:cNvSpPr txBox="1"/>
          <p:nvPr/>
        </p:nvSpPr>
        <p:spPr>
          <a:xfrm>
            <a:off x="6467554" y="2019318"/>
            <a:ext cx="48589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All Canadian Territories have less or egal than 50 % weather station with to much missing data</a:t>
            </a:r>
          </a:p>
          <a:p>
            <a:endParaRPr lang="en-CA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CA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Manitoba, Ontario and Québec have between 30 % and 40 % weather station with to much missing data. Most of those station are in remote area</a:t>
            </a: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94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2" y="136525"/>
            <a:ext cx="3111581" cy="789697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1DE2-1E04-BCDD-5770-8991998B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6658B-80AF-45F8-AFEC-8E39C968AD64}"/>
              </a:ext>
            </a:extLst>
          </p:cNvPr>
          <p:cNvSpPr txBox="1"/>
          <p:nvPr/>
        </p:nvSpPr>
        <p:spPr>
          <a:xfrm>
            <a:off x="6242994" y="741556"/>
            <a:ext cx="576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Null value in the Government of Canada historical 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967BC2-7233-439A-A099-A7F85F59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7" y="964285"/>
            <a:ext cx="5709315" cy="5893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BF506-FF75-44AF-B5F9-37819ECE3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885"/>
          <a:stretch/>
        </p:blipFill>
        <p:spPr>
          <a:xfrm>
            <a:off x="6242994" y="1308220"/>
            <a:ext cx="4675696" cy="38578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136234F-6133-4999-8BAD-9008C909817B}"/>
              </a:ext>
            </a:extLst>
          </p:cNvPr>
          <p:cNvSpPr/>
          <p:nvPr/>
        </p:nvSpPr>
        <p:spPr>
          <a:xfrm>
            <a:off x="7134990" y="4144836"/>
            <a:ext cx="3710995" cy="96779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8B3239-FE1A-45AC-BACA-CC3412D87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92F81-A6B6-4190-80A1-406B3B4C18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B916DD8-9028-41F0-AB19-FE384D2009A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{73B4CA83-552D-4F9C-B60D-9BB23BE642F4}tf67498733_win32</Template>
  <TotalTime>2977</TotalTime>
  <Words>608</Words>
  <Application>Microsoft Office PowerPoint</Application>
  <PresentationFormat>Widescreen</PresentationFormat>
  <Paragraphs>153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Calisto MT</vt:lpstr>
      <vt:lpstr>Univers Condensed</vt:lpstr>
      <vt:lpstr>ChronicleVTI</vt:lpstr>
      <vt:lpstr>Wildfire risk and weather metrics prediction for Canada     Alexandra Landry Capstone project    May 2024 </vt:lpstr>
      <vt:lpstr>Table of content</vt:lpstr>
      <vt:lpstr>Project objective</vt:lpstr>
      <vt:lpstr>Weather Data</vt:lpstr>
      <vt:lpstr>Weather Data</vt:lpstr>
      <vt:lpstr>Weather data extraction</vt:lpstr>
      <vt:lpstr>Merge data</vt:lpstr>
      <vt:lpstr>Active weather stations</vt:lpstr>
      <vt:lpstr>Data quality</vt:lpstr>
      <vt:lpstr>Wildfires location</vt:lpstr>
      <vt:lpstr>PowerPoint Presentation</vt:lpstr>
      <vt:lpstr>Features Visualization with Statsmodel</vt:lpstr>
      <vt:lpstr>PowerPoint Presentation</vt:lpstr>
      <vt:lpstr>PowerPoint Presentation</vt:lpstr>
      <vt:lpstr>PowerPoint Presentation</vt:lpstr>
      <vt:lpstr>Visualization of prediction</vt:lpstr>
      <vt:lpstr>PowerPoint Presentation</vt:lpstr>
      <vt:lpstr>PowerPoint Presentation</vt:lpstr>
      <vt:lpstr>PowerPoint Presentation</vt:lpstr>
      <vt:lpstr>Streamlit Application  Code and Demo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risk  and weather metrics prediction     Alexandra Landry Capstone project</dc:title>
  <dc:creator>Alexandra Landry</dc:creator>
  <cp:lastModifiedBy>Alexandra Landry</cp:lastModifiedBy>
  <cp:revision>47</cp:revision>
  <dcterms:created xsi:type="dcterms:W3CDTF">2024-05-24T12:28:24Z</dcterms:created>
  <dcterms:modified xsi:type="dcterms:W3CDTF">2024-05-26T14:05:35Z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